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317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31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8" autoAdjust="0"/>
    <p:restoredTop sz="94660"/>
  </p:normalViewPr>
  <p:slideViewPr>
    <p:cSldViewPr>
      <p:cViewPr varScale="1">
        <p:scale>
          <a:sx n="98" d="100"/>
          <a:sy n="98" d="100"/>
        </p:scale>
        <p:origin x="-13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76B15-E4F4-4855-BD50-BB80D1F6CC6E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3473F-92B7-4C2E-A1CE-82A611AFE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3473F-92B7-4C2E-A1CE-82A611AFE36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47A9-051B-4649-BC02-5127DD1EC507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3836C-25F5-4AD1-B304-8C4C3365D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47A9-051B-4649-BC02-5127DD1EC507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3836C-25F5-4AD1-B304-8C4C3365D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47A9-051B-4649-BC02-5127DD1EC507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3836C-25F5-4AD1-B304-8C4C3365D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47A9-051B-4649-BC02-5127DD1EC507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3836C-25F5-4AD1-B304-8C4C3365D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47A9-051B-4649-BC02-5127DD1EC507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3836C-25F5-4AD1-B304-8C4C3365D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47A9-051B-4649-BC02-5127DD1EC507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3836C-25F5-4AD1-B304-8C4C3365D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47A9-051B-4649-BC02-5127DD1EC507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3836C-25F5-4AD1-B304-8C4C3365D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47A9-051B-4649-BC02-5127DD1EC507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3836C-25F5-4AD1-B304-8C4C3365D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47A9-051B-4649-BC02-5127DD1EC507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3836C-25F5-4AD1-B304-8C4C3365D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47A9-051B-4649-BC02-5127DD1EC507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3836C-25F5-4AD1-B304-8C4C3365D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47A9-051B-4649-BC02-5127DD1EC507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3836C-25F5-4AD1-B304-8C4C3365D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E47A9-051B-4649-BC02-5127DD1EC507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3836C-25F5-4AD1-B304-8C4C3365D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2977"/>
            <a:ext cx="8229600" cy="18002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uk-UA" sz="4400" b="1" dirty="0" err="1"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4400" b="1" dirty="0" err="1">
                <a:latin typeface="Times New Roman" pitchFamily="18" charset="0"/>
                <a:cs typeface="Times New Roman" pitchFamily="18" charset="0"/>
              </a:rPr>
              <a:t>облеми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перекладу </a:t>
            </a:r>
            <a:r>
              <a:rPr lang="ru-RU" sz="4400" b="1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latin typeface="Times New Roman" pitchFamily="18" charset="0"/>
                <a:cs typeface="Times New Roman" pitchFamily="18" charset="0"/>
              </a:rPr>
              <a:t>редагування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latin typeface="Times New Roman" pitchFamily="18" charset="0"/>
                <a:cs typeface="Times New Roman" pitchFamily="18" charset="0"/>
              </a:rPr>
              <a:t>наукових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latin typeface="Times New Roman" pitchFamily="18" charset="0"/>
                <a:cs typeface="Times New Roman" pitchFamily="18" charset="0"/>
              </a:rPr>
              <a:t>текстів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дминистратор\Desktop\1232754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0" y="0"/>
            <a:ext cx="2476500" cy="3302000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\Desktop\1232754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0"/>
            <a:ext cx="2476500" cy="3302000"/>
          </a:xfrm>
          <a:prstGeom prst="rect">
            <a:avLst/>
          </a:prstGeom>
          <a:noFill/>
        </p:spPr>
      </p:pic>
      <p:pic>
        <p:nvPicPr>
          <p:cNvPr id="2052" name="Picture 4" descr="C:\Users\Администратор\Desktop\1232754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76500" cy="3302000"/>
          </a:xfrm>
          <a:prstGeom prst="rect">
            <a:avLst/>
          </a:prstGeom>
          <a:noFill/>
        </p:spPr>
      </p:pic>
      <p:pic>
        <p:nvPicPr>
          <p:cNvPr id="6" name="Picture 2" descr="C:\Users\Администратор\Desktop\лого ВНА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836712"/>
            <a:ext cx="1137786" cy="1083552"/>
          </a:xfrm>
          <a:prstGeom prst="rect">
            <a:avLst/>
          </a:prstGeom>
          <a:noFill/>
        </p:spPr>
      </p:pic>
      <p:pic>
        <p:nvPicPr>
          <p:cNvPr id="2055" name="Picture 7" descr="Помилкаріум. Моя українська правильна та вишука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412776"/>
            <a:ext cx="1098842" cy="1928543"/>
          </a:xfrm>
          <a:prstGeom prst="rect">
            <a:avLst/>
          </a:prstGeom>
          <a:noFill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556792"/>
            <a:ext cx="1457265" cy="182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4869160"/>
            <a:ext cx="1290505" cy="182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4869160"/>
            <a:ext cx="1266704" cy="179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4797152"/>
            <a:ext cx="1199645" cy="189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 descr="Як писати добре. Класичний посібник зі створення нехудожніх текстів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4869160"/>
            <a:ext cx="1175042" cy="1814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764704"/>
            <a:ext cx="6120680" cy="5616624"/>
          </a:xfrm>
        </p:spPr>
        <p:txBody>
          <a:bodyPr anchor="ctr">
            <a:noAutofit/>
          </a:bodyPr>
          <a:lstStyle/>
          <a:p>
            <a:pPr marL="0" indent="360363">
              <a:buNone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часто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трапляються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помилки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360363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Неправильне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утворення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відмінкових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форм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іменників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прикметників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числівників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займенників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писати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лист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замість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писати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листа, семи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експертами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замість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сімома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сьома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експертами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);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marL="0" lvl="0" indent="360363" algn="just"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Неправильне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граматичного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роду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іменників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солідна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рукопись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(ж. р.)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замість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ґрунтовний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рукопис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(ч. р.);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marL="0" lvl="0" indent="360363" algn="just"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Неправильне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утворення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ступенів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порівняння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прикметників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прислівників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складніша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ситуація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замість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складна</a:t>
            </a:r>
            <a:r>
              <a:rPr lang="uk-UA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ситуація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ефективне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замість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ефективно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);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lvl="0" indent="360363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Неправильна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словозміна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числівників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п’ятидесяти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до шестидесяти</a:t>
            </a:r>
            <a:r>
              <a:rPr lang="uk-UA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відсотків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замість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п’ятдесяти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шістдесяти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відсотків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);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lvl="0" indent="360363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закономірностей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сполучуваності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дробових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числівників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іменниками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отримали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5,2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бали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замість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отримали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5,2 бала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);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lvl="0" indent="360363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Відхилення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морфологічних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норм у межах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лексико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граматичного</a:t>
            </a:r>
            <a:r>
              <a:rPr lang="uk-UA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класу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займенників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ньому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замість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);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lvl="0" indent="360363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категорій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стану, особи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дієслів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вибачаюся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замість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вибачте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хотять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замість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хочуть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lvl="0" indent="360363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Неправильне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творення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дієслівних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форм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говорючи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починаючий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дослідник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замість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говорячи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дослідник-початківець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Администратор\Desktop\1232754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47664" cy="6858000"/>
          </a:xfrm>
          <a:prstGeom prst="rect">
            <a:avLst/>
          </a:prstGeom>
          <a:noFill/>
        </p:spPr>
      </p:pic>
      <p:pic>
        <p:nvPicPr>
          <p:cNvPr id="7" name="Picture 4" descr="C:\Users\Администратор\Desktop\12327547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0"/>
            <a:ext cx="14756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pPr lvl="0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Переклад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термінів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764704"/>
            <a:ext cx="6120680" cy="5832648"/>
          </a:xfrm>
        </p:spPr>
        <p:txBody>
          <a:bodyPr>
            <a:noAutofit/>
          </a:bodyPr>
          <a:lstStyle/>
          <a:p>
            <a:pPr marL="0" indent="360363" algn="just">
              <a:buNone/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Наука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явище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міжнародне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тому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слова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іншомовного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походження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одним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найважливіших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поповнення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термінології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0363" algn="just">
              <a:buNone/>
            </a:pP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Стилістичний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наукових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текстів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показує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вживання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чужих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слів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часто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випливає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потреби точно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передати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наукові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істини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набуває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самодостатнього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характеру –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запозичення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задля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самого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запозичення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автори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вміють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хочуть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перекладати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цураються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питомої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лексики,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хочуть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показати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свою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оригінальність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».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зайвих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запозичень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учені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культурні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діячі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народів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ставилися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загалом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неприхильно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Вони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підкреслювали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інтелектуальну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залежність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любителів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чужоземного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їхнє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невміння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думати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самостійно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брак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критичності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творчого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підходу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/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Администратор\Desktop\1232754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47664" cy="6858000"/>
          </a:xfrm>
          <a:prstGeom prst="rect">
            <a:avLst/>
          </a:prstGeom>
          <a:noFill/>
        </p:spPr>
      </p:pic>
      <p:pic>
        <p:nvPicPr>
          <p:cNvPr id="7" name="Picture 4" descr="C:\Users\Администратор\Desktop\12327547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0"/>
            <a:ext cx="14756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88640"/>
            <a:ext cx="6048672" cy="6552728"/>
          </a:xfrm>
        </p:spPr>
        <p:txBody>
          <a:bodyPr>
            <a:noAutofit/>
          </a:bodyPr>
          <a:lstStyle/>
          <a:p>
            <a:pPr marL="0" indent="360363"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запозичень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українській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мові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питомі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синоніми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500" i="1" dirty="0" err="1">
                <a:latin typeface="Times New Roman" pitchFamily="18" charset="0"/>
                <a:cs typeface="Times New Roman" pitchFamily="18" charset="0"/>
              </a:rPr>
              <a:t>акумулювати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500" i="1" dirty="0" err="1">
                <a:latin typeface="Times New Roman" pitchFamily="18" charset="0"/>
                <a:cs typeface="Times New Roman" pitchFamily="18" charset="0"/>
              </a:rPr>
              <a:t>збирати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i="1" dirty="0" err="1">
                <a:latin typeface="Times New Roman" pitchFamily="18" charset="0"/>
                <a:cs typeface="Times New Roman" pitchFamily="18" charset="0"/>
              </a:rPr>
              <a:t>нагромаджувати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i="1" dirty="0" err="1">
                <a:latin typeface="Times New Roman" pitchFamily="18" charset="0"/>
                <a:cs typeface="Times New Roman" pitchFamily="18" charset="0"/>
              </a:rPr>
              <a:t>накопичувати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500" i="1" dirty="0" err="1">
                <a:latin typeface="Times New Roman" pitchFamily="18" charset="0"/>
                <a:cs typeface="Times New Roman" pitchFamily="18" charset="0"/>
              </a:rPr>
              <a:t>деградація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500" i="1" dirty="0" err="1">
                <a:latin typeface="Times New Roman" pitchFamily="18" charset="0"/>
                <a:cs typeface="Times New Roman" pitchFamily="18" charset="0"/>
              </a:rPr>
              <a:t>занепад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500" i="1" dirty="0" err="1">
                <a:latin typeface="Times New Roman" pitchFamily="18" charset="0"/>
                <a:cs typeface="Times New Roman" pitchFamily="18" charset="0"/>
              </a:rPr>
              <a:t>деформація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500" i="1" dirty="0" err="1">
                <a:latin typeface="Times New Roman" pitchFamily="18" charset="0"/>
                <a:cs typeface="Times New Roman" pitchFamily="18" charset="0"/>
              </a:rPr>
              <a:t>викривлення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i="1" dirty="0" err="1">
                <a:latin typeface="Times New Roman" pitchFamily="18" charset="0"/>
                <a:cs typeface="Times New Roman" pitchFamily="18" charset="0"/>
              </a:rPr>
              <a:t>нівечення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500" i="1" dirty="0" err="1">
                <a:latin typeface="Times New Roman" pitchFamily="18" charset="0"/>
                <a:cs typeface="Times New Roman" pitchFamily="18" charset="0"/>
              </a:rPr>
              <a:t>дисиміляція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500" i="1" dirty="0" err="1">
                <a:latin typeface="Times New Roman" pitchFamily="18" charset="0"/>
                <a:cs typeface="Times New Roman" pitchFamily="18" charset="0"/>
              </a:rPr>
              <a:t>розподілення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500" i="1" dirty="0" err="1" smtClean="0">
                <a:latin typeface="Times New Roman" pitchFamily="18" charset="0"/>
                <a:cs typeface="Times New Roman" pitchFamily="18" charset="0"/>
              </a:rPr>
              <a:t>спорадичний</a:t>
            </a: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i="1" dirty="0" err="1" smtClean="0">
                <a:latin typeface="Times New Roman" pitchFamily="18" charset="0"/>
                <a:cs typeface="Times New Roman" pitchFamily="18" charset="0"/>
              </a:rPr>
              <a:t>поодинокий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i="1" dirty="0" err="1">
                <a:latin typeface="Times New Roman" pitchFamily="18" charset="0"/>
                <a:cs typeface="Times New Roman" pitchFamily="18" charset="0"/>
              </a:rPr>
              <a:t>транзитивний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500" i="1" dirty="0" err="1">
                <a:latin typeface="Times New Roman" pitchFamily="18" charset="0"/>
                <a:cs typeface="Times New Roman" pitchFamily="18" charset="0"/>
              </a:rPr>
              <a:t>перехідний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360363"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підрахунками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П.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Селігея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загальнонаукової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найпоширенішої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спеціальної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лексики таких пар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налічується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менше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тисячі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причому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до одного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запозичення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часом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питомих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відповідників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наводить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тлумачна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словників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іншомовних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слів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None/>
            </a:pP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Частину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термінів-синонімів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становлять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кальки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500" i="1" dirty="0" err="1">
                <a:latin typeface="Times New Roman" pitchFamily="18" charset="0"/>
                <a:cs typeface="Times New Roman" pitchFamily="18" charset="0"/>
              </a:rPr>
              <a:t>демократія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500" i="1" dirty="0" err="1">
                <a:latin typeface="Times New Roman" pitchFamily="18" charset="0"/>
                <a:cs typeface="Times New Roman" pitchFamily="18" charset="0"/>
              </a:rPr>
              <a:t>народовладдя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i="1" dirty="0" err="1">
                <a:latin typeface="Times New Roman" pitchFamily="18" charset="0"/>
                <a:cs typeface="Times New Roman" pitchFamily="18" charset="0"/>
              </a:rPr>
              <a:t>об’єкт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 –  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предмет, </a:t>
            </a:r>
            <a:r>
              <a:rPr lang="ru-RU" sz="1500" i="1" dirty="0" err="1">
                <a:latin typeface="Times New Roman" pitchFamily="18" charset="0"/>
                <a:cs typeface="Times New Roman" pitchFamily="18" charset="0"/>
              </a:rPr>
              <a:t>орфографія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 –  </a:t>
            </a:r>
            <a:r>
              <a:rPr lang="ru-RU" sz="1500" i="1" dirty="0" err="1" smtClean="0">
                <a:latin typeface="Times New Roman" pitchFamily="18" charset="0"/>
                <a:cs typeface="Times New Roman" pitchFamily="18" charset="0"/>
              </a:rPr>
              <a:t>правопис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marL="0" indent="360363" algn="just">
              <a:buNone/>
            </a:pPr>
            <a:r>
              <a:rPr lang="ru-RU" sz="1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Калькування</a:t>
            </a:r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важливий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шлях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породження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спеціальної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лексики на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питомих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засадах.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теж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запозичення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особливе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: тут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копіюється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будови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терміна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зовнішня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форма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передається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власними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морфемами. Калька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по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суті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буквальним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перекладом,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тому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сприймається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питоме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слово.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None/>
            </a:pP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термінологія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збагатилася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багатьма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кальками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мов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5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латини</a:t>
            </a:r>
            <a:r>
              <a:rPr lang="ru-RU" sz="1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500" i="1" dirty="0" err="1">
                <a:latin typeface="Times New Roman" pitchFamily="18" charset="0"/>
                <a:cs typeface="Times New Roman" pitchFamily="18" charset="0"/>
              </a:rPr>
              <a:t>землеробство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500" i="1" dirty="0" err="1">
                <a:latin typeface="Times New Roman" pitchFamily="18" charset="0"/>
                <a:cs typeface="Times New Roman" pitchFamily="18" charset="0"/>
              </a:rPr>
              <a:t>agricultura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500" i="1" dirty="0" err="1">
                <a:latin typeface="Times New Roman" pitchFamily="18" charset="0"/>
                <a:cs typeface="Times New Roman" pitchFamily="18" charset="0"/>
              </a:rPr>
              <a:t>підмет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500" i="1" dirty="0" err="1">
                <a:latin typeface="Times New Roman" pitchFamily="18" charset="0"/>
                <a:cs typeface="Times New Roman" pitchFamily="18" charset="0"/>
              </a:rPr>
              <a:t>subjectum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500" i="1" dirty="0" err="1">
                <a:latin typeface="Times New Roman" pitchFamily="18" charset="0"/>
                <a:cs typeface="Times New Roman" pitchFamily="18" charset="0"/>
              </a:rPr>
              <a:t>відсоток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500" i="1" dirty="0" err="1">
                <a:latin typeface="Times New Roman" pitchFamily="18" charset="0"/>
                <a:cs typeface="Times New Roman" pitchFamily="18" charset="0"/>
              </a:rPr>
              <a:t>procentum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u-RU" sz="15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5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французької</a:t>
            </a:r>
            <a:r>
              <a:rPr lang="ru-RU" sz="1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i="1" dirty="0" err="1">
                <a:latin typeface="Times New Roman" pitchFamily="18" charset="0"/>
                <a:cs typeface="Times New Roman" pitchFamily="18" charset="0"/>
              </a:rPr>
              <a:t>міжнародний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500" i="1" dirty="0"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u-RU" sz="15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5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німецької</a:t>
            </a:r>
            <a:r>
              <a:rPr lang="ru-RU" sz="1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500" i="1" dirty="0" err="1">
                <a:latin typeface="Times New Roman" pitchFamily="18" charset="0"/>
                <a:cs typeface="Times New Roman" pitchFamily="18" charset="0"/>
              </a:rPr>
              <a:t>підприємство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500" i="1" dirty="0" err="1">
                <a:latin typeface="Times New Roman" pitchFamily="18" charset="0"/>
                <a:cs typeface="Times New Roman" pitchFamily="18" charset="0"/>
              </a:rPr>
              <a:t>Unterneh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500" i="1" dirty="0">
                <a:latin typeface="Times New Roman" pitchFamily="18" charset="0"/>
                <a:cs typeface="Times New Roman" pitchFamily="18" charset="0"/>
              </a:rPr>
              <a:t>men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500" i="1" dirty="0" err="1"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500" i="1" dirty="0" err="1">
                <a:latin typeface="Times New Roman" pitchFamily="18" charset="0"/>
                <a:cs typeface="Times New Roman" pitchFamily="18" charset="0"/>
              </a:rPr>
              <a:t>Begriff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marL="0" indent="360363"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радянських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часів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кальок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утворилося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російської</a:t>
            </a:r>
            <a:r>
              <a:rPr lang="ru-RU" sz="1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1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500" i="1" dirty="0" err="1">
                <a:latin typeface="Times New Roman" pitchFamily="18" charset="0"/>
                <a:cs typeface="Times New Roman" pitchFamily="18" charset="0"/>
              </a:rPr>
              <a:t>запобіжник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i="1" dirty="0" err="1">
                <a:latin typeface="Times New Roman" pitchFamily="18" charset="0"/>
                <a:cs typeface="Times New Roman" pitchFamily="18" charset="0"/>
              </a:rPr>
              <a:t>напівпровідник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i="1" dirty="0" err="1">
                <a:latin typeface="Times New Roman" pitchFamily="18" charset="0"/>
                <a:cs typeface="Times New Roman" pitchFamily="18" charset="0"/>
              </a:rPr>
              <a:t>невагомість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i="1" dirty="0" err="1">
                <a:latin typeface="Times New Roman" pitchFamily="18" charset="0"/>
                <a:cs typeface="Times New Roman" pitchFamily="18" charset="0"/>
              </a:rPr>
              <a:t>обчислювач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i="1" dirty="0" err="1">
                <a:latin typeface="Times New Roman" pitchFamily="18" charset="0"/>
                <a:cs typeface="Times New Roman" pitchFamily="18" charset="0"/>
              </a:rPr>
              <a:t>співробітник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i="1" dirty="0" err="1">
                <a:latin typeface="Times New Roman" pitchFamily="18" charset="0"/>
                <a:cs typeface="Times New Roman" pitchFamily="18" charset="0"/>
              </a:rPr>
              <a:t>співдружність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 descr="C:\Users\Администратор\Desktop\1232754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47664" cy="6858000"/>
          </a:xfrm>
          <a:prstGeom prst="rect">
            <a:avLst/>
          </a:prstGeom>
          <a:noFill/>
        </p:spPr>
      </p:pic>
      <p:pic>
        <p:nvPicPr>
          <p:cNvPr id="7" name="Picture 4" descr="C:\Users\Администратор\Desktop\12327547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0"/>
            <a:ext cx="14756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5904656" cy="980728"/>
          </a:xfrm>
        </p:spPr>
        <p:txBody>
          <a:bodyPr>
            <a:noAutofit/>
          </a:bodyPr>
          <a:lstStyle/>
          <a:p>
            <a:pPr lvl="0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редагування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наукового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тексту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980728"/>
            <a:ext cx="6048672" cy="5734420"/>
          </a:xfrm>
        </p:spPr>
        <p:txBody>
          <a:bodyPr>
            <a:noAutofit/>
          </a:bodyPr>
          <a:lstStyle/>
          <a:p>
            <a:pPr marL="0" indent="360363" algn="just">
              <a:buNone/>
            </a:pP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Редагування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лат.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redactus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– приведений у порядок) –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перевіряння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виправлення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будь-якого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тексту.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установлення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суспільної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значущості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наукового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тексту,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призначеного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видання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ступеня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відповідності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змісту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твору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суспільному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призначенню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Редагування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відіграє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важливу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роль 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науковця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Практично кожному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дослідникові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доводиться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підготовкою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рукопису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видання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попередньо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редагувати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None/>
            </a:pP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Редагування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перекладу (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вдосконалення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наявного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варіанта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буває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типів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Авторське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редагування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(редактором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тексту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виступає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сам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перекладач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Редагування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готового тексту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яке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здійснює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інша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редактор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сам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перекладач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0363" algn="just"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Саморедагування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здійснене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автором, та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редагування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того ж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повідомлення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професійним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редактором,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доповнювати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одне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одного,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обидва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правок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спрямовані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поліпшення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тексту,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довершеності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Администратор\Desktop\1232754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47664" cy="6858000"/>
          </a:xfrm>
          <a:prstGeom prst="rect">
            <a:avLst/>
          </a:prstGeom>
          <a:noFill/>
        </p:spPr>
      </p:pic>
      <p:pic>
        <p:nvPicPr>
          <p:cNvPr id="8" name="Picture 4" descr="C:\Users\Администратор\Desktop\12327547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0"/>
            <a:ext cx="14756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048672" cy="792088"/>
          </a:xfrm>
        </p:spPr>
        <p:txBody>
          <a:bodyPr>
            <a:no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редагування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поділити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етапи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980728"/>
            <a:ext cx="5976664" cy="5760640"/>
          </a:xfrm>
        </p:spPr>
        <p:txBody>
          <a:bodyPr>
            <a:noAutofit/>
          </a:bodyPr>
          <a:lstStyle/>
          <a:p>
            <a:pPr marL="0" lvl="0" indent="360363" algn="just">
              <a:buNone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Первинне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ознайомлення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текстом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оригіналу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перекладу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Перед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розпочати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редагування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тексту,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прочитати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повністю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першого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прочитання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бажано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вносити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правки,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помітки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берегах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фіксувати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побіжні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зауваження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окремому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аркуші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паперу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lvl="0" indent="360363" algn="just">
              <a:buNone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Перевірка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фактичного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матеріалу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етапі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доцільно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перевірити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правильність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вірогідність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поданих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відомостей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продумати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достатньо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фактичного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матеріалу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певного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тексту.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послідовна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ретельна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перевірка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відповідності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кожного слова,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кожної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фрази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перекладу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вихідному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тексту,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єдності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використаної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термінології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логіки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викладу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Цей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роботу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словниками,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довідниками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мережею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Інтернет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консультації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колег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фахівців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тієї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іншої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lvl="0" indent="360363" algn="just">
              <a:buNone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Власне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редагування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матеріалу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Цей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вимагає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мовної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корекції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оформлення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тексту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граматичних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орфографічних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пунктуаційних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стилістичних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норм.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Виправити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помилку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недостатньо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узгодити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речення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перевірити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завершеність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забувати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водночас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індивідуальний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стиль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перекладача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Правки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тексті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роблять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синім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чорним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чорнилом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червоним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Слова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цифри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тексті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бути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чіткими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охайними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0363"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Администратор\Desktop\1232754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47664" cy="6858000"/>
          </a:xfrm>
          <a:prstGeom prst="rect">
            <a:avLst/>
          </a:prstGeom>
          <a:noFill/>
        </p:spPr>
      </p:pic>
      <p:pic>
        <p:nvPicPr>
          <p:cNvPr id="7" name="Picture 4" descr="C:\Users\Администратор\Desktop\12327547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0"/>
            <a:ext cx="14756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16632"/>
            <a:ext cx="6048672" cy="6504278"/>
          </a:xfrm>
        </p:spPr>
        <p:txBody>
          <a:bodyPr>
            <a:noAutofit/>
          </a:bodyPr>
          <a:lstStyle/>
          <a:p>
            <a:pPr marL="0" lvl="0" indent="360363" algn="just">
              <a:buNone/>
            </a:pPr>
            <a:r>
              <a:rPr lang="ru-RU" sz="2300" b="1" dirty="0" err="1" smtClean="0">
                <a:latin typeface="Times New Roman" pitchFamily="18" charset="0"/>
                <a:cs typeface="Times New Roman" pitchFamily="18" charset="0"/>
              </a:rPr>
              <a:t>Завершальний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виправлений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текст треба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передрукувати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остаточно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перевірити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None/>
            </a:pP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редагування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виділяють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три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i="1" dirty="0" err="1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2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i="1" dirty="0" err="1">
                <a:latin typeface="Times New Roman" pitchFamily="18" charset="0"/>
                <a:cs typeface="Times New Roman" pitchFamily="18" charset="0"/>
              </a:rPr>
              <a:t>прочитання</a:t>
            </a:r>
            <a:r>
              <a:rPr lang="ru-RU" sz="2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тексту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uk-UA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/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орієнтоване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ознайомлення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текстом;</a:t>
            </a:r>
            <a:r>
              <a:rPr lang="uk-UA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/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рецензування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оцінне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заглибленого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усвідомлення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пророблення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текстових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одиниць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тексту;</a:t>
            </a:r>
            <a:r>
              <a:rPr lang="uk-UA" sz="2300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/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шліфувальне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оздоблювальне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спрямоване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усунення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недоліків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тексті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None/>
            </a:pP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тексту редактор повинен: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опанувати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написаного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зрозуміти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читачеві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адресований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текст,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запити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соціокультурні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характеристики;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уявити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зрозуміє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текст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читач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  <a:p>
            <a:pPr marL="0" indent="360363"/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Администратор\Desktop\12327547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47664" cy="6858000"/>
          </a:xfrm>
          <a:prstGeom prst="rect">
            <a:avLst/>
          </a:prstGeom>
          <a:noFill/>
        </p:spPr>
      </p:pic>
      <p:pic>
        <p:nvPicPr>
          <p:cNvPr id="7" name="Picture 4" descr="C:\Users\Администратор\Desktop\12327547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0"/>
            <a:ext cx="14756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06207159"/>
              </p:ext>
            </p:extLst>
          </p:nvPr>
        </p:nvGraphicFramePr>
        <p:xfrm>
          <a:off x="1547664" y="2708920"/>
          <a:ext cx="5904656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932180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5980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0680">
                        <a:lnSpc>
                          <a:spcPts val="1715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служить</a:t>
                      </a:r>
                      <a:r>
                        <a:rPr lang="en-US" sz="1600" spc="-3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примером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680">
                        <a:lnSpc>
                          <a:spcPts val="1715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підбивати</a:t>
                      </a:r>
                      <a:r>
                        <a:rPr lang="en-US" sz="1600" spc="-6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підсумки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0680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принимать</a:t>
                      </a:r>
                      <a:r>
                        <a:rPr lang="en-US" sz="1600" spc="-4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решение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680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бути</a:t>
                      </a:r>
                      <a:r>
                        <a:rPr lang="en-US" sz="1600" spc="-3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за</a:t>
                      </a:r>
                      <a:r>
                        <a:rPr lang="en-US" sz="1600" spc="-3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приклад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0680">
                        <a:lnSpc>
                          <a:spcPts val="1715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подводить</a:t>
                      </a:r>
                      <a:r>
                        <a:rPr lang="en-US" sz="1600" spc="-7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итоги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680">
                        <a:lnSpc>
                          <a:spcPts val="1715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вирішувати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600" spc="-9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ухвалювати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0680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подвергать</a:t>
                      </a:r>
                      <a:r>
                        <a:rPr lang="en-US" sz="1600" spc="-9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сомнению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680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впливати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0680">
                        <a:lnSpc>
                          <a:spcPts val="1715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оказывать</a:t>
                      </a:r>
                      <a:r>
                        <a:rPr lang="en-US" sz="1600" spc="-8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воздействие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680">
                        <a:lnSpc>
                          <a:spcPts val="1715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вражати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0680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en-US" sz="1600" spc="-5">
                          <a:latin typeface="Times New Roman"/>
                          <a:ea typeface="Times New Roman"/>
                          <a:cs typeface="Times New Roman"/>
                        </a:rPr>
                        <a:t>производить</a:t>
                      </a:r>
                      <a:r>
                        <a:rPr lang="en-US" sz="1600" spc="-8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впечатление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680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висловлювати</a:t>
                      </a:r>
                      <a:r>
                        <a:rPr lang="en-US" sz="1600" spc="-8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сумнів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1619672" y="214290"/>
            <a:ext cx="6048672" cy="2134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Практичні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завдання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Завдання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Поєднайте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паралелі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усталених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мовних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зворотів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і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використовуйте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ЛИШЕ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другий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варіант</a:t>
            </a:r>
            <a:r>
              <a:rPr lang="ru-RU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!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5" descr="C:\Users\Администратор\Desktop\1232754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47664" cy="6858000"/>
          </a:xfrm>
          <a:prstGeom prst="rect">
            <a:avLst/>
          </a:prstGeom>
          <a:noFill/>
        </p:spPr>
      </p:pic>
      <p:pic>
        <p:nvPicPr>
          <p:cNvPr id="9" name="Picture 4" descr="C:\Users\Администратор\Desktop\12327547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0"/>
            <a:ext cx="14756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5976664" cy="1152128"/>
          </a:xfrm>
        </p:spPr>
        <p:txBody>
          <a:bodyPr>
            <a:noAutofit/>
          </a:bodyPr>
          <a:lstStyle/>
          <a:p>
            <a:pPr indent="360363" algn="just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Перекладіть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слова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українською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запам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ятайте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користуйтеся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ЛИШЕ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рідним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варіантом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628800"/>
            <a:ext cx="6048672" cy="4825965"/>
          </a:xfrm>
        </p:spPr>
        <p:txBody>
          <a:bodyPr>
            <a:normAutofit lnSpcReduction="10000"/>
          </a:bodyPr>
          <a:lstStyle/>
          <a:p>
            <a:pPr marL="0" indent="360363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Несмотря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то, что; благодаря тому, что; в значительной мере; в зависимости от; в то время как; при рассмотрении вопроса; прежде всего; таким образом; следующие вопросы; в отличие; в результате; сопоставить; совпадают мнения; запланированное мероприятие; за отсутствием доказательств.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360363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Администратор\Desktop\1232754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47664" cy="6858000"/>
          </a:xfrm>
          <a:prstGeom prst="rect">
            <a:avLst/>
          </a:prstGeom>
          <a:noFill/>
        </p:spPr>
      </p:pic>
      <p:pic>
        <p:nvPicPr>
          <p:cNvPr id="7" name="Picture 4" descr="C:\Users\Администратор\Desktop\12327547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0"/>
            <a:ext cx="14756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120680" cy="1282154"/>
          </a:xfrm>
        </p:spPr>
        <p:txBody>
          <a:bodyPr>
            <a:noAutofit/>
          </a:bodyPr>
          <a:lstStyle/>
          <a:p>
            <a:pPr indent="360363" algn="just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Перекладіть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словосполучення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українською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ВИКОРИСТОВУЙТЕ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варіант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поясніть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відмінності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вживання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омонімів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паронімів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українській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мові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844824"/>
            <a:ext cx="6048672" cy="4752528"/>
          </a:xfrm>
        </p:spPr>
        <p:txBody>
          <a:bodyPr>
            <a:normAutofit fontScale="92500" lnSpcReduction="20000"/>
          </a:bodyPr>
          <a:lstStyle/>
          <a:p>
            <a:pPr marL="0" indent="360363"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Перевод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русского языка,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перевод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другую местность, денежный перевод;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меры наказания,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(как термин);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осведомлять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учащихся,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осведомляться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(справляться) о чем-либо;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военная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кафедра,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военный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конфликт,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воинские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почести; документы в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личном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деле,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личные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привязанности;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отношение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учебе,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гражданско-правовые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отношения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взаимоотношения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Администратор\Desktop\1232754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47664" cy="6858000"/>
          </a:xfrm>
          <a:prstGeom prst="rect">
            <a:avLst/>
          </a:prstGeom>
          <a:noFill/>
        </p:spPr>
      </p:pic>
      <p:pic>
        <p:nvPicPr>
          <p:cNvPr id="7" name="Picture 4" descr="C:\Users\Администратор\Desktop\12327547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0"/>
            <a:ext cx="14756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16632"/>
            <a:ext cx="6120680" cy="6384202"/>
          </a:xfrm>
        </p:spPr>
        <p:txBody>
          <a:bodyPr>
            <a:noAutofit/>
          </a:bodyPr>
          <a:lstStyle/>
          <a:p>
            <a:pPr marL="0" indent="360363" algn="just">
              <a:buNone/>
            </a:pP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Запишіть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дієприкметники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українською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Заведующий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играющий, инакомыслящий, курящий, митингующий, нападающий, начинающий, отдыхающий, поступающий, отстающий, отсутствующий, присутствующий, проживающий, путешествующий, ожидаемое, ведомый, прилагаемое, уважаемый, управляющий, служащий, председательствующий, ведущий, выступающий, голосующий, желающий, работающий, слушающий, сопровождающий, составляющая, изменяющий, пресмыкающиеся, учащийся, явившийся, прошедший, начавший, победивший,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обеждавший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прочитавший, читавший, помогавший, пострадавший, прибивший.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0" indent="360363"/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C:\Users\Администратор\Desktop\1232754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47664" cy="6858000"/>
          </a:xfrm>
          <a:prstGeom prst="rect">
            <a:avLst/>
          </a:prstGeom>
          <a:noFill/>
        </p:spPr>
      </p:pic>
      <p:pic>
        <p:nvPicPr>
          <p:cNvPr id="8" name="Picture 4" descr="C:\Users\Администратор\Desktop\12327547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0"/>
            <a:ext cx="14756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052736"/>
            <a:ext cx="6048672" cy="4608512"/>
          </a:xfrm>
        </p:spPr>
        <p:txBody>
          <a:bodyPr anchor="ctr">
            <a:normAutofit/>
          </a:bodyPr>
          <a:lstStyle/>
          <a:p>
            <a:pPr marL="0" lvl="0" indent="0" algn="just">
              <a:buFont typeface="+mj-lt"/>
              <a:buAutoNum type="arabicPeriod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перекладу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just">
              <a:buFont typeface="+mj-lt"/>
              <a:buAutoNum type="arabicPeriod"/>
            </a:pP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Типові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помилки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час перекладу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наукових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текстів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українською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Font typeface="+mj-lt"/>
              <a:buAutoNum type="arabicPeriod"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Переклад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термінів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Font typeface="+mj-lt"/>
              <a:buAutoNum type="arabicPeriod"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редагування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наукового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тексту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Администратор\Desktop\12327547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0"/>
            <a:ext cx="1475656" cy="6858000"/>
          </a:xfrm>
          <a:prstGeom prst="rect">
            <a:avLst/>
          </a:prstGeom>
          <a:noFill/>
        </p:spPr>
      </p:pic>
      <p:pic>
        <p:nvPicPr>
          <p:cNvPr id="1029" name="Picture 5" descr="C:\Users\Администратор\Desktop\12327547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4766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88640"/>
            <a:ext cx="6120680" cy="6194687"/>
          </a:xfrm>
        </p:spPr>
        <p:txBody>
          <a:bodyPr>
            <a:normAutofit fontScale="85000" lnSpcReduction="20000"/>
          </a:bodyPr>
          <a:lstStyle/>
          <a:p>
            <a:pPr marL="0" indent="360363" algn="just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Перекладіть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словосполучення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українською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Прерванный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отпуск, потерпевший поражение, потребляемый населением, востребованная профессия, исполняющий обязанности директора, нашумевшее дело, неосознаваемый поступок, штраф, взыскиваемый на месте, эксплуатируемый в течении длительного времени, функционирующий два месяца, присвоенный товар, привлеченный к ответственности, действующее законодательство, смягчающие обстоятельства, руководящий состав, занимаемая должность, недостающие документы.</a:t>
            </a:r>
          </a:p>
        </p:txBody>
      </p:sp>
      <p:pic>
        <p:nvPicPr>
          <p:cNvPr id="6" name="Picture 5" descr="C:\Users\Администратор\Desktop\1232754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47664" cy="6858000"/>
          </a:xfrm>
          <a:prstGeom prst="rect">
            <a:avLst/>
          </a:prstGeom>
          <a:noFill/>
        </p:spPr>
      </p:pic>
      <p:pic>
        <p:nvPicPr>
          <p:cNvPr id="7" name="Picture 4" descr="C:\Users\Администратор\Desktop\12327547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0"/>
            <a:ext cx="14756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16632"/>
            <a:ext cx="6048672" cy="6552728"/>
          </a:xfrm>
        </p:spPr>
        <p:txBody>
          <a:bodyPr anchor="ctr">
            <a:noAutofit/>
          </a:bodyPr>
          <a:lstStyle/>
          <a:p>
            <a:pPr marL="0" indent="360363" algn="just">
              <a:buNone/>
            </a:pP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Перекладіть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українською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іменники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прийменниками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складіть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ними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речення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по адресу, по имеющимся сведениям, по настоянию, инструкция по использованию, по обоюдному согласию, по поручению, по усмотрению начальства, по болезни, по собственному желанию, по вине директора, комиссия по вопросам контроля, благодаря общим усилиям, в случае невыполнения, в противном случае, по истечении срока, согласно графика, по требованию комиссии, на следующий день, на протяжении дня, несмотря на трудности, оценить по достоинству, по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возможности скорее, победа по преимуществу, принять во внимание, принять к сведению, в адрес дирекции, по истечении времени, работать по схеме, прийти по делу, не по силам выполнение задания, по поручению инспекции, выслать по почте, по всем правилам.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pPr marL="0" indent="360363"/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Администратор\Desktop\1232754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47664" cy="6858000"/>
          </a:xfrm>
          <a:prstGeom prst="rect">
            <a:avLst/>
          </a:prstGeom>
          <a:noFill/>
        </p:spPr>
      </p:pic>
      <p:pic>
        <p:nvPicPr>
          <p:cNvPr id="7" name="Picture 4" descr="C:\Users\Администратор\Desktop\12327547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0"/>
            <a:ext cx="14756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88640"/>
            <a:ext cx="6120680" cy="6480720"/>
          </a:xfrm>
        </p:spPr>
        <p:txBody>
          <a:bodyPr anchor="ctr">
            <a:noAutofit/>
          </a:bodyPr>
          <a:lstStyle/>
          <a:p>
            <a:pPr marL="0" lvl="1" indent="360363" algn="just">
              <a:buNone/>
            </a:pP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Відредагуйте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переклад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синтаксичних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конструкцій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lvl="0" indent="360363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общественных началах – на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суспільних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началах;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 оснований действующего сертификата – на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підставі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діючого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сертифікату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случае выявления фактов хищения –  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виявлення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фактів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розкрадання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со стороны клиента –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сторони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клієнта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предвзято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относиться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упереджено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відноситися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зависимости от форм	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власности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–	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залежності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форм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власності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получить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лицензию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одержати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ліцензію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соблюдать правил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профессиональной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этики –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дотримуватися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правил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професіональної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етики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являться юридическим лицом –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являтися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юридичною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особою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 при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выполнении профессиональных обязанностей –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виконуючи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професійні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обов’язки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 descr="C:\Users\Администратор\Desktop\1232754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47664" cy="6858000"/>
          </a:xfrm>
          <a:prstGeom prst="rect">
            <a:avLst/>
          </a:prstGeom>
          <a:noFill/>
        </p:spPr>
      </p:pic>
      <p:pic>
        <p:nvPicPr>
          <p:cNvPr id="7" name="Picture 4" descr="C:\Users\Администратор\Desktop\12327547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0"/>
            <a:ext cx="14756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120680" cy="1143000"/>
          </a:xfrm>
        </p:spPr>
        <p:txBody>
          <a:bodyPr>
            <a:noAutofit/>
          </a:bodyPr>
          <a:lstStyle/>
          <a:p>
            <a:pPr indent="360363" algn="just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Відредагуйте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замінивши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кальковані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слова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українськими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відповідниками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600200"/>
            <a:ext cx="6048672" cy="4925144"/>
          </a:xfrm>
        </p:spPr>
        <p:txBody>
          <a:bodyPr anchor="ctr">
            <a:normAutofit fontScale="85000" lnSpcReduction="20000"/>
          </a:bodyPr>
          <a:lstStyle/>
          <a:p>
            <a:pPr marL="0" indent="360363" algn="just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Розмір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раз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місяць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об’єм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силу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обставин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задавати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причини,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вищий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учбовий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заклад, у першу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чергу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зворотній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стороні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піднімати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проблему, по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того як,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представляє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спробу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привести приклад, за браком часу,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взаємовідношення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завідувач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відділом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відзив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дисертацію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знайомство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дисертацією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конференція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честь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річниці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науковий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робітник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розповсюдження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редакцією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професора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ведуча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область науки.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Администратор\Desktop\1232754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47664" cy="6858000"/>
          </a:xfrm>
          <a:prstGeom prst="rect">
            <a:avLst/>
          </a:prstGeom>
          <a:noFill/>
        </p:spPr>
      </p:pic>
      <p:pic>
        <p:nvPicPr>
          <p:cNvPr id="7" name="Picture 4" descr="C:\Users\Администратор\Desktop\12327547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0"/>
            <a:ext cx="14756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5904656" cy="576064"/>
          </a:xfrm>
        </p:spPr>
        <p:txBody>
          <a:bodyPr>
            <a:noAutofit/>
          </a:bodyPr>
          <a:lstStyle/>
          <a:p>
            <a:pPr indent="360363" algn="just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Замініть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іншомовні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терміни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українськими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відповідниками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412776"/>
            <a:ext cx="6048672" cy="5184576"/>
          </a:xfrm>
        </p:spPr>
        <p:txBody>
          <a:bodyPr anchor="ctr">
            <a:noAutofit/>
          </a:bodyPr>
          <a:lstStyle/>
          <a:p>
            <a:pPr marL="0" indent="360363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Маркер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стратифікація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інтеракція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рецепція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елімінувати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артикулювати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вербалізувати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лімітувати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пролонгувати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маніфестувати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концептуалізувати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експліцитний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евентуальний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імпліцитний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каузальний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гомогенний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релевантний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темпоральний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облігаторний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евідентний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перпетуальний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суплетивний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варіабельний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None/>
            </a:pP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Довідка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i="1" dirty="0" err="1">
                <a:latin typeface="Times New Roman" pitchFamily="18" charset="0"/>
                <a:cs typeface="Times New Roman" pitchFamily="18" charset="0"/>
              </a:rPr>
              <a:t>обмежувати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i="1" dirty="0" err="1">
                <a:latin typeface="Times New Roman" pitchFamily="18" charset="0"/>
                <a:cs typeface="Times New Roman" pitchFamily="18" charset="0"/>
              </a:rPr>
              <a:t>продовжувати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i="1" dirty="0" err="1">
                <a:latin typeface="Times New Roman" pitchFamily="18" charset="0"/>
                <a:cs typeface="Times New Roman" pitchFamily="18" charset="0"/>
              </a:rPr>
              <a:t>мітка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i="1" dirty="0" err="1">
                <a:latin typeface="Times New Roman" pitchFamily="18" charset="0"/>
                <a:cs typeface="Times New Roman" pitchFamily="18" charset="0"/>
              </a:rPr>
              <a:t>показник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i="1" dirty="0" err="1">
                <a:latin typeface="Times New Roman" pitchFamily="18" charset="0"/>
                <a:cs typeface="Times New Roman" pitchFamily="18" charset="0"/>
              </a:rPr>
              <a:t>однорідний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i="1" dirty="0" err="1">
                <a:latin typeface="Times New Roman" pitchFamily="18" charset="0"/>
                <a:cs typeface="Times New Roman" pitchFamily="18" charset="0"/>
              </a:rPr>
              <a:t>доречний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i="1" dirty="0" err="1">
                <a:latin typeface="Times New Roman" pitchFamily="18" charset="0"/>
                <a:cs typeface="Times New Roman" pitchFamily="18" charset="0"/>
              </a:rPr>
              <a:t>слушний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i="1" dirty="0" err="1">
                <a:latin typeface="Times New Roman" pitchFamily="18" charset="0"/>
                <a:cs typeface="Times New Roman" pitchFamily="18" charset="0"/>
              </a:rPr>
              <a:t>істотний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i="1" dirty="0" err="1">
                <a:latin typeface="Times New Roman" pitchFamily="18" charset="0"/>
                <a:cs typeface="Times New Roman" pitchFamily="18" charset="0"/>
              </a:rPr>
              <a:t>притаманний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i="1" dirty="0" err="1">
                <a:latin typeface="Times New Roman" pitchFamily="18" charset="0"/>
                <a:cs typeface="Times New Roman" pitchFamily="18" charset="0"/>
              </a:rPr>
              <a:t>часовий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i="1" dirty="0" err="1">
                <a:latin typeface="Times New Roman" pitchFamily="18" charset="0"/>
                <a:cs typeface="Times New Roman" pitchFamily="18" charset="0"/>
              </a:rPr>
              <a:t>прихований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i="1" dirty="0" err="1">
                <a:latin typeface="Times New Roman" pitchFamily="18" charset="0"/>
                <a:cs typeface="Times New Roman" pitchFamily="18" charset="0"/>
              </a:rPr>
              <a:t>явний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i="1" dirty="0" err="1">
                <a:latin typeface="Times New Roman" pitchFamily="18" charset="0"/>
                <a:cs typeface="Times New Roman" pitchFamily="18" charset="0"/>
              </a:rPr>
              <a:t>виражений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i="1" dirty="0" err="1">
                <a:latin typeface="Times New Roman" pitchFamily="18" charset="0"/>
                <a:cs typeface="Times New Roman" pitchFamily="18" charset="0"/>
              </a:rPr>
              <a:t>висловлений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i="1" dirty="0" err="1">
                <a:latin typeface="Times New Roman" pitchFamily="18" charset="0"/>
                <a:cs typeface="Times New Roman" pitchFamily="18" charset="0"/>
              </a:rPr>
              <a:t>усувати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i="1" dirty="0" err="1">
                <a:latin typeface="Times New Roman" pitchFamily="18" charset="0"/>
                <a:cs typeface="Times New Roman" pitchFamily="18" charset="0"/>
              </a:rPr>
              <a:t>причиновий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i="1" dirty="0" err="1">
                <a:latin typeface="Times New Roman" pitchFamily="18" charset="0"/>
                <a:cs typeface="Times New Roman" pitchFamily="18" charset="0"/>
              </a:rPr>
              <a:t>виражати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i="1" dirty="0" err="1">
                <a:latin typeface="Times New Roman" pitchFamily="18" charset="0"/>
                <a:cs typeface="Times New Roman" pitchFamily="18" charset="0"/>
              </a:rPr>
              <a:t>висловлювати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i="1" dirty="0" err="1">
                <a:latin typeface="Times New Roman" pitchFamily="18" charset="0"/>
                <a:cs typeface="Times New Roman" pitchFamily="18" charset="0"/>
              </a:rPr>
              <a:t>виявляти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i="1" dirty="0" err="1">
                <a:latin typeface="Times New Roman" pitchFamily="18" charset="0"/>
                <a:cs typeface="Times New Roman" pitchFamily="18" charset="0"/>
              </a:rPr>
              <a:t>осмислювати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i="1" dirty="0" err="1">
                <a:latin typeface="Times New Roman" pitchFamily="18" charset="0"/>
                <a:cs typeface="Times New Roman" pitchFamily="18" charset="0"/>
              </a:rPr>
              <a:t>можливий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i="1" dirty="0" err="1">
                <a:latin typeface="Times New Roman" pitchFamily="18" charset="0"/>
                <a:cs typeface="Times New Roman" pitchFamily="18" charset="0"/>
              </a:rPr>
              <a:t>змінний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i="1" dirty="0" err="1">
                <a:latin typeface="Times New Roman" pitchFamily="18" charset="0"/>
                <a:cs typeface="Times New Roman" pitchFamily="18" charset="0"/>
              </a:rPr>
              <a:t>мінливий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i="1" dirty="0" err="1">
                <a:latin typeface="Times New Roman" pitchFamily="18" charset="0"/>
                <a:cs typeface="Times New Roman" pitchFamily="18" charset="0"/>
              </a:rPr>
              <a:t>сприйняття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i="1" dirty="0" err="1">
                <a:latin typeface="Times New Roman" pitchFamily="18" charset="0"/>
                <a:cs typeface="Times New Roman" pitchFamily="18" charset="0"/>
              </a:rPr>
              <a:t>розподілення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i="1" dirty="0" err="1">
                <a:latin typeface="Times New Roman" pitchFamily="18" charset="0"/>
                <a:cs typeface="Times New Roman" pitchFamily="18" charset="0"/>
              </a:rPr>
              <a:t>обов’язковий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i="1" dirty="0" err="1">
                <a:latin typeface="Times New Roman" pitchFamily="18" charset="0"/>
                <a:cs typeface="Times New Roman" pitchFamily="18" charset="0"/>
              </a:rPr>
              <a:t>очевидний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i="1" dirty="0" err="1">
                <a:latin typeface="Times New Roman" pitchFamily="18" charset="0"/>
                <a:cs typeface="Times New Roman" pitchFamily="18" charset="0"/>
              </a:rPr>
              <a:t>вічний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i="1" dirty="0" err="1">
                <a:latin typeface="Times New Roman" pitchFamily="18" charset="0"/>
                <a:cs typeface="Times New Roman" pitchFamily="18" charset="0"/>
              </a:rPr>
              <a:t>безконечний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i="1" dirty="0" err="1">
                <a:latin typeface="Times New Roman" pitchFamily="18" charset="0"/>
                <a:cs typeface="Times New Roman" pitchFamily="18" charset="0"/>
              </a:rPr>
              <a:t>додатковий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i="1" dirty="0" err="1">
                <a:latin typeface="Times New Roman" pitchFamily="18" charset="0"/>
                <a:cs typeface="Times New Roman" pitchFamily="18" charset="0"/>
              </a:rPr>
              <a:t>взаємодія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0" indent="360363"/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Администратор\Desktop\1232754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47664" cy="6858000"/>
          </a:xfrm>
          <a:prstGeom prst="rect">
            <a:avLst/>
          </a:prstGeom>
          <a:noFill/>
        </p:spPr>
      </p:pic>
      <p:pic>
        <p:nvPicPr>
          <p:cNvPr id="7" name="Picture 4" descr="C:\Users\Администратор\Desktop\12327547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0"/>
            <a:ext cx="14756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Администратор\Desktop\12327547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3275" y="0"/>
            <a:ext cx="1990725" cy="6858000"/>
          </a:xfrm>
          <a:prstGeom prst="rect">
            <a:avLst/>
          </a:prstGeom>
          <a:noFill/>
        </p:spPr>
      </p:pic>
      <p:pic>
        <p:nvPicPr>
          <p:cNvPr id="15" name="Picture 2" descr="C:\Users\Администратор\Desktop\12327547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90725" cy="6858000"/>
          </a:xfrm>
          <a:prstGeom prst="rect">
            <a:avLst/>
          </a:prstGeom>
          <a:noFill/>
        </p:spPr>
      </p:pic>
      <p:pic>
        <p:nvPicPr>
          <p:cNvPr id="3074" name="Picture 2" descr="C:\Users\Администратор\Desktop\12327547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1990725" cy="6858000"/>
          </a:xfrm>
          <a:prstGeom prst="rect">
            <a:avLst/>
          </a:prstGeom>
          <a:noFill/>
        </p:spPr>
      </p:pic>
      <p:pic>
        <p:nvPicPr>
          <p:cNvPr id="14" name="Picture 2" descr="C:\Users\Администратор\Desktop\12327547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0"/>
            <a:ext cx="199072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67744" y="2636912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sz="7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Дякую </a:t>
            </a:r>
            <a:r>
              <a:rPr lang="uk-UA" sz="7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 увагу!</a:t>
            </a:r>
            <a:endParaRPr lang="ru-RU" sz="7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Администратор\Desktop\лого ВНА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836712"/>
            <a:ext cx="1152128" cy="1097210"/>
          </a:xfrm>
          <a:prstGeom prst="rect">
            <a:avLst/>
          </a:prstGeom>
          <a:noFill/>
        </p:spPr>
      </p:pic>
      <p:pic>
        <p:nvPicPr>
          <p:cNvPr id="3075" name="Picture 3" descr="C:\Users\Администратор\Desktop\Willo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996952"/>
            <a:ext cx="1561454" cy="2937520"/>
          </a:xfrm>
          <a:prstGeom prst="rect">
            <a:avLst/>
          </a:prstGeom>
          <a:noFill/>
        </p:spPr>
      </p:pic>
      <p:pic>
        <p:nvPicPr>
          <p:cNvPr id="3077" name="Picture 5" descr="C:\Users\Администратор\Desktop\завантаження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149080"/>
            <a:ext cx="5112568" cy="26051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4800" b="1" dirty="0" err="1">
                <a:latin typeface="Times New Roman" pitchFamily="18" charset="0"/>
                <a:cs typeface="Times New Roman" pitchFamily="18" charset="0"/>
              </a:rPr>
              <a:t>Література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000108"/>
            <a:ext cx="6120680" cy="512605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Ботвина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Н.В.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Офіційно-діловий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науковий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стилі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К. : Артек, 1998.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Гінзбург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М.Д.	Десять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відомих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правил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ділового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наукового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стилю,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зведені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систему //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Стандартизація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сертифікація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якість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 2004.  № 2.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Жайворонок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В.В. 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професійній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.  К. 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Вища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школа, 2006.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Коваль А.П.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Науковий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стиль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сучасної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літературної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Структура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наукового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тексту. К., 1970.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Мацько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Л.І. Культура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фахової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К. : ВЦ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Академія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2007.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Мацюк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професійного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спрямування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К. 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Каравела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2007.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7. Михайлова О.Т.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Українське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наукове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мовлення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Лексичні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граматичні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Харків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2000.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Онуфрієнко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Г.С.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Науковий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стиль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посібник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алгоритмічними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приписами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2-ге вид.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перероб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та доп.  К. : Центр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л-ри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2009. 392 с.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Селігей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П.О.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Науковець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//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2012. № 4. С. 18–28.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Семеног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О.М. Культура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наукової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посібник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 К. 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Академія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2010.  213 с.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професійним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спрямуванням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Практикум. К. : ВЦ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Академія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2009.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12. Шевчук С.В.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професійним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спрямуванням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підручник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. К. 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Алерта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2010.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13. Ярема С. На теми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наукової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Львів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2002. 44 с.</a:t>
            </a:r>
          </a:p>
          <a:p>
            <a:pPr marL="0" indent="0">
              <a:buFont typeface="Wingdings" pitchFamily="2" charset="2"/>
              <a:buChar char="Ø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1400" dirty="0"/>
          </a:p>
        </p:txBody>
      </p:sp>
      <p:pic>
        <p:nvPicPr>
          <p:cNvPr id="6" name="Picture 5" descr="C:\Users\Администратор\Desktop\1232754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47664" cy="6858000"/>
          </a:xfrm>
          <a:prstGeom prst="rect">
            <a:avLst/>
          </a:prstGeom>
          <a:noFill/>
        </p:spPr>
      </p:pic>
      <p:pic>
        <p:nvPicPr>
          <p:cNvPr id="8" name="Picture 4" descr="C:\Users\Администратор\Desktop\12327547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0"/>
            <a:ext cx="14756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285728"/>
            <a:ext cx="6120680" cy="6239615"/>
          </a:xfrm>
        </p:spPr>
        <p:txBody>
          <a:bodyPr anchor="ctr">
            <a:normAutofit fontScale="77500" lnSpcReduction="20000"/>
          </a:bodyPr>
          <a:lstStyle/>
          <a:p>
            <a:pPr marL="0" lvl="0" indent="360363" algn="ctr">
              <a:buNone/>
            </a:pP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перекладу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відтворення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письмового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тексту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усного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вислову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засобами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як і результат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перекладом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0363" algn="just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Цілеспрямований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перекладу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охоплює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етапи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зорове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слухове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сприймання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	чужою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усвідомлення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змісту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оригіналу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синтез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рідною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відтворення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змісту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рідною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0363" algn="just">
              <a:buNone/>
            </a:pP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Усний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переклад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обміну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інформацією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особистого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контакту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фахівців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укладання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контрактів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виставках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симпозіумах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міжнародних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науково-технічних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конференціях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лекціях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доповідей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 descr="C:\Users\Администратор\Desktop\1232754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47664" cy="6858000"/>
          </a:xfrm>
          <a:prstGeom prst="rect">
            <a:avLst/>
          </a:prstGeom>
          <a:noFill/>
        </p:spPr>
      </p:pic>
      <p:pic>
        <p:nvPicPr>
          <p:cNvPr id="7" name="Picture 4" descr="C:\Users\Администратор\Desktop\12327547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0"/>
            <a:ext cx="14756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16632"/>
            <a:ext cx="6120680" cy="6624736"/>
          </a:xfrm>
        </p:spPr>
        <p:txBody>
          <a:bodyPr>
            <a:noAutofit/>
          </a:bodyPr>
          <a:lstStyle/>
          <a:p>
            <a:pPr marL="0" indent="360363" algn="just">
              <a:buNone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Усний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переклад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послідовним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синхронним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None/>
            </a:pP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Послідовний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переклад –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усний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переклад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повідомлення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однієї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іншою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прослуховування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Важливо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переклад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здійснювався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паузах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логічно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завершених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частин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зрозумілий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контекст.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None/>
            </a:pP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Синхронний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переклад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робить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перекладач-професіонал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одночасно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отриманням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усного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повідомлення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None/>
            </a:pP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Письмовий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переклад,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відміну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усного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роблять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негайно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тому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послуговуватися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довідковою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літературою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Письмовий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переклад 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залежно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способу  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передачі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змісту</a:t>
            </a:r>
            <a:r>
              <a:rPr lang="uk-UA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поділяють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360363" algn="just"/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буквальний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дослівним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– переклад тексту за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механічної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підготовки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іншомовних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слів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їхніх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еквівалентів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на яку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переклад,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чужомовної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конструкції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Ваш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самый интересный. – Ваш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проєкт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самий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цікавий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найцікавіший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). Я считаю, что Вы правы. – Я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рахую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праві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вважаю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маєте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рацію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lvl="0" indent="360363" algn="just"/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адекватний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філологічним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особливістю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типу перекладу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правильність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точність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передачі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стилю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автора; переклад точно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передає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оригіналу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стиль,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відповідає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усім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нормам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літературної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Клиент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проживает по адресу… –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Клієнт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мешкає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адресою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…;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Предоставленные бумаги к делу не относятся. –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Подані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папери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стосуються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справи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Администратор\Desktop\1232754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47664" cy="6858000"/>
          </a:xfrm>
          <a:prstGeom prst="rect">
            <a:avLst/>
          </a:prstGeom>
          <a:noFill/>
        </p:spPr>
      </p:pic>
      <p:pic>
        <p:nvPicPr>
          <p:cNvPr id="7" name="Picture 4" descr="C:\Users\Администратор\Desktop\12327547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0"/>
            <a:ext cx="14756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16632"/>
            <a:ext cx="6120680" cy="6552728"/>
          </a:xfrm>
        </p:spPr>
        <p:txBody>
          <a:bodyPr>
            <a:noAutofit/>
          </a:bodyPr>
          <a:lstStyle/>
          <a:p>
            <a:pPr marL="0" lvl="0" indent="360363" algn="just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точністю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відтворення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розрізняють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письмового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перекладу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наукового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тексту:</a:t>
            </a:r>
            <a:endParaRPr lang="uk-UA" sz="18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/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1800" b="1" i="1" dirty="0" err="1" smtClean="0">
                <a:latin typeface="Times New Roman" pitchFamily="18" charset="0"/>
                <a:cs typeface="Times New Roman" pitchFamily="18" charset="0"/>
              </a:rPr>
              <a:t>овний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/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1800" b="1" i="1" dirty="0" err="1" smtClean="0">
                <a:latin typeface="Times New Roman" pitchFamily="18" charset="0"/>
                <a:cs typeface="Times New Roman" pitchFamily="18" charset="0"/>
              </a:rPr>
              <a:t>даптивний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скорочення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оригіналу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витяг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найважливішої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реферату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анотації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іншою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реферативний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анотаційний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Повний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переклад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наукового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тексту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здійснюють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за такими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етапами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360363" algn="just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тексту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усвідомлення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змісту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поділ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тексту на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завершені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змістом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їхній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переклад;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стилістичне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редагування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повного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тексту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формлення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тексту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до норм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літературної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усунення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повторів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5) перевірка на о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днозначність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уживання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термінів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назв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360363" algn="just"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360363" algn="just"/>
            <a:r>
              <a:rPr lang="ru-RU" sz="1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думку </a:t>
            </a:r>
            <a:r>
              <a:rPr lang="ru-RU" sz="1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висловити</a:t>
            </a:r>
            <a:r>
              <a:rPr 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кількома</a:t>
            </a:r>
            <a:r>
              <a:rPr 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способами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1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перевагу</a:t>
            </a:r>
            <a:r>
              <a:rPr 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надати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стислому</a:t>
            </a:r>
            <a:r>
              <a:rPr 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1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0363" algn="just"/>
            <a:r>
              <a:rPr lang="ru-RU" sz="1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іншомовне</a:t>
            </a:r>
            <a:r>
              <a:rPr 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слово </a:t>
            </a:r>
            <a:r>
              <a:rPr lang="ru-RU" sz="1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1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шкоди</a:t>
            </a:r>
            <a:r>
              <a:rPr 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змісту</a:t>
            </a:r>
            <a:r>
              <a:rPr 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замінити</a:t>
            </a:r>
            <a:r>
              <a:rPr 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українським</a:t>
            </a:r>
            <a:r>
              <a:rPr 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потрібноце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 descr="C:\Users\Администратор\Desktop\1232754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47664" cy="6858000"/>
          </a:xfrm>
          <a:prstGeom prst="rect">
            <a:avLst/>
          </a:prstGeom>
          <a:noFill/>
        </p:spPr>
      </p:pic>
      <p:pic>
        <p:nvPicPr>
          <p:cNvPr id="7" name="Picture 4" descr="C:\Users\Администратор\Desktop\12327547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0"/>
            <a:ext cx="14756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0"/>
            <a:ext cx="6120680" cy="6525344"/>
          </a:xfrm>
        </p:spPr>
        <p:txBody>
          <a:bodyPr>
            <a:noAutofit/>
          </a:bodyPr>
          <a:lstStyle/>
          <a:p>
            <a:pPr marL="0" lvl="0" indent="360363">
              <a:buNone/>
              <a:tabLst>
                <a:tab pos="360363" algn="l"/>
              </a:tabLst>
            </a:pPr>
            <a:r>
              <a:rPr lang="ru-RU" sz="17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i="1" dirty="0" err="1" smtClean="0">
                <a:latin typeface="Times New Roman" pitchFamily="18" charset="0"/>
                <a:cs typeface="Times New Roman" pitchFamily="18" charset="0"/>
              </a:rPr>
              <a:t>Реферативний</a:t>
            </a: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i="1" dirty="0">
                <a:latin typeface="Times New Roman" pitchFamily="18" charset="0"/>
                <a:cs typeface="Times New Roman" pitchFamily="18" charset="0"/>
              </a:rPr>
              <a:t>переклад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два </a:t>
            </a:r>
            <a:r>
              <a:rPr lang="ru-RU" sz="1700" b="1" dirty="0" err="1" smtClean="0">
                <a:latin typeface="Times New Roman" pitchFamily="18" charset="0"/>
                <a:cs typeface="Times New Roman" pitchFamily="18" charset="0"/>
              </a:rPr>
              <a:t>різновиди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 marL="0" lvl="0" indent="360363" algn="just">
              <a:buNone/>
              <a:tabLst>
                <a:tab pos="360363" algn="l"/>
              </a:tabLst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Письмовий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переклад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заздалегідь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відібраних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частин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оригіналу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утворюють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зв’язний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текст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ознайомлений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оригіналом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uk-UA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за потреби –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спеціальної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uk-UA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виділення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тексті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основного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другорядного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відступи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повтори,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багатослівність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екскурси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суміжні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);</a:t>
            </a:r>
            <a:r>
              <a:rPr lang="uk-UA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перечитування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основної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усування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можливих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диспропорцій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нелогічності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uk-UA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переклад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основної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зв’язний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логічний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виклад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змісту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оригіналу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700" dirty="0">
              <a:latin typeface="Times New Roman" pitchFamily="18" charset="0"/>
              <a:cs typeface="Times New Roman" pitchFamily="18" charset="0"/>
            </a:endParaRPr>
          </a:p>
          <a:p>
            <a:pPr marL="0" lvl="0" indent="360363" algn="just">
              <a:buNone/>
              <a:tabLst>
                <a:tab pos="360363" algn="l"/>
              </a:tabLst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Виклад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положень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змісту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оригіналу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супроводжується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висновками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оцінюванням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uk-UA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докладне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оригіналу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uk-UA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стислий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виклад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змісту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оригіналу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власним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планом;</a:t>
            </a:r>
            <a:r>
              <a:rPr lang="uk-UA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висновків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можливе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висловлення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360363" algn="just">
              <a:buNone/>
              <a:tabLst>
                <a:tab pos="360363" algn="l"/>
              </a:tabLst>
            </a:pP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Реферативний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переклад у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5–10 і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разів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коротший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оригінал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360363" algn="just">
              <a:buNone/>
              <a:tabLst>
                <a:tab pos="360363" algn="l"/>
              </a:tabLst>
            </a:pPr>
            <a:r>
              <a:rPr lang="ru-RU" sz="1700" b="1" i="1" dirty="0" err="1" smtClean="0">
                <a:latin typeface="Times New Roman" pitchFamily="18" charset="0"/>
                <a:cs typeface="Times New Roman" pitchFamily="18" charset="0"/>
              </a:rPr>
              <a:t>Анотаційний</a:t>
            </a: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i="1" dirty="0">
                <a:latin typeface="Times New Roman" pitchFamily="18" charset="0"/>
                <a:cs typeface="Times New Roman" pitchFamily="18" charset="0"/>
              </a:rPr>
              <a:t>переклад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стисла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характеристика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оригіналу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переліком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іноді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критичну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оцінку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переклад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фахівцеві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уявлення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про характер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оригіналу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наукова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стаття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технічний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опис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науково-популярна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книга), про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структуру (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розглянуто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послідовності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висновки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автора), про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призначення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актуальність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оригіналу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обґрунтованість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висновків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Обсяг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анотації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перевищувати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500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друкованих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знаків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Администратор\Desktop\1232754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47664" cy="6858000"/>
          </a:xfrm>
          <a:prstGeom prst="rect">
            <a:avLst/>
          </a:prstGeom>
          <a:noFill/>
        </p:spPr>
      </p:pic>
      <p:pic>
        <p:nvPicPr>
          <p:cNvPr id="7" name="Picture 4" descr="C:\Users\Администратор\Desktop\12327547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0"/>
            <a:ext cx="14756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048672" cy="101122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Типові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помилки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час перекладу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наукових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текстів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українською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мовою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196752"/>
            <a:ext cx="6048672" cy="5256584"/>
          </a:xfrm>
        </p:spPr>
        <p:txBody>
          <a:bodyPr anchor="ctr">
            <a:noAutofit/>
          </a:bodyPr>
          <a:lstStyle/>
          <a:p>
            <a:pPr marL="0" indent="360363" algn="just">
              <a:buNone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Здавалося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словами,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відповідники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мовах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проблем не повинно бути. Але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помилкова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думка.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Насправді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слова,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традиційно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подаються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словниках як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еквіваленти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мовах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різняться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обсягом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особливостями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сполучуваності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словами,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специфікою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додатковими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відтінками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І все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враховувати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час перекладу. </a:t>
            </a:r>
          </a:p>
          <a:p>
            <a:pPr marL="0" indent="360363" algn="just">
              <a:buNone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багатозначне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слово </a:t>
            </a:r>
            <a:r>
              <a:rPr lang="ru-RU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обращаться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російській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мові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відрізняється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обсягом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звертатися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останнє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використовуватися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значеннями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а) «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адресуватися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когось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словами,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проханням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пор. рос. </a:t>
            </a:r>
            <a:r>
              <a:rPr lang="ru-RU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обращаться к отцу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укр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звертатися</a:t>
            </a:r>
            <a:r>
              <a:rPr lang="ru-RU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до батька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йдеться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про книгу, журнал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інше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джерело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рос. </a:t>
            </a:r>
            <a:r>
              <a:rPr lang="ru-RU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обращаться к книге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укр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звертатися</a:t>
            </a:r>
            <a:r>
              <a:rPr lang="ru-RU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до книжки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випадках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слово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обращаться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перекладати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слова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звертатися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рос.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обращаться с коллегами уважительно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укр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ставитися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колег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шанобливо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повагою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рос.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осторожно обращаться с инструментом –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укр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обережно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поводитися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інструментом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рос.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обращаться вокруг своей оси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укр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повертатися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обертатися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навколо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осі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рос.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обращаться в бабочку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укр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перетворюватися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обертатися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) на (в)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метелика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 рос.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вода обращается в пар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укр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вода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перетворюється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на (в) пару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 рос.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обращаться в христианство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укр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навертатися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християнства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 рос.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бумажные деньги обращались наравне с металлическими –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укр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паперові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гроші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обігу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оберталися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мали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обіг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нарівні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металевими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 descr="C:\Users\Администратор\Desktop\1232754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47664" cy="6858000"/>
          </a:xfrm>
          <a:prstGeom prst="rect">
            <a:avLst/>
          </a:prstGeom>
          <a:noFill/>
        </p:spPr>
      </p:pic>
      <p:pic>
        <p:nvPicPr>
          <p:cNvPr id="7" name="Picture 4" descr="C:\Users\Администратор\Desktop\12327547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0"/>
            <a:ext cx="14756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88640"/>
            <a:ext cx="6120680" cy="6408712"/>
          </a:xfrm>
        </p:spPr>
        <p:txBody>
          <a:bodyPr>
            <a:normAutofit fontScale="92500" lnSpcReduction="20000"/>
          </a:bodyPr>
          <a:lstStyle/>
          <a:p>
            <a:pPr marL="0" indent="360363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типових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помилок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слововживанні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належить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чітке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розрізнення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паронімів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None/>
            </a:pP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Пароніми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грец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ara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префікс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позначення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суміжності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переміщення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опута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ім’я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) – слова,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близькі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звучанням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значенням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слово </a:t>
            </a:r>
            <a:r>
              <a:rPr lang="ru-RU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зумовлювати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означає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бути причиною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чогось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призводити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чогось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характер,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специфіку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слово </a:t>
            </a:r>
            <a:r>
              <a:rPr lang="ru-RU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обумовлювати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ставити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залежність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певних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умов,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обставин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визначати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термін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чогось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360363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Администратор\Desktop\1232754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47664" cy="6858000"/>
          </a:xfrm>
          <a:prstGeom prst="rect">
            <a:avLst/>
          </a:prstGeom>
          <a:noFill/>
        </p:spPr>
      </p:pic>
      <p:pic>
        <p:nvPicPr>
          <p:cNvPr id="7" name="Picture 4" descr="C:\Users\Администратор\Desktop\12327547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0"/>
            <a:ext cx="14756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</TotalTime>
  <Words>2443</Words>
  <Application>Microsoft Office PowerPoint</Application>
  <PresentationFormat>Экран (4:3)</PresentationFormat>
  <Paragraphs>123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План</vt:lpstr>
      <vt:lpstr>Література</vt:lpstr>
      <vt:lpstr>Слайд 4</vt:lpstr>
      <vt:lpstr>Слайд 5</vt:lpstr>
      <vt:lpstr>Слайд 6</vt:lpstr>
      <vt:lpstr>Слайд 7</vt:lpstr>
      <vt:lpstr>2. Типові помилки під час перекладу наукових текстів українською мовою</vt:lpstr>
      <vt:lpstr>Слайд 9</vt:lpstr>
      <vt:lpstr>Слайд 10</vt:lpstr>
      <vt:lpstr>3. Переклад термінів</vt:lpstr>
      <vt:lpstr>Слайд 12</vt:lpstr>
      <vt:lpstr>4. Особливості редагування наукового тексту</vt:lpstr>
      <vt:lpstr>Процес редагування та перевірки можна поділити на такі етапи:</vt:lpstr>
      <vt:lpstr>Слайд 15</vt:lpstr>
      <vt:lpstr>Слайд 16</vt:lpstr>
      <vt:lpstr>Завдання 2. Перекладіть слова українською мовою, запам’ятайте й користуйтеся ЛИШЕ рідним варіантом!</vt:lpstr>
      <vt:lpstr>Завдання 3. Перекладіть словосполучення українською мовою і ВИКОРИСТОВУЙТЕ свій варіант, поясніть відмінності вживання омонімів, паронімів в українській мові.</vt:lpstr>
      <vt:lpstr>Слайд 19</vt:lpstr>
      <vt:lpstr>Слайд 20</vt:lpstr>
      <vt:lpstr>Слайд 21</vt:lpstr>
      <vt:lpstr>Слайд 22</vt:lpstr>
      <vt:lpstr>Завдання 8. Відредагуйте, замінивши кальковані слова українськими відповідниками.</vt:lpstr>
      <vt:lpstr>Завдання 9. Замініть іншомовні терміни українськими відповідниками.</vt:lpstr>
      <vt:lpstr>Слайд 25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Администратор</cp:lastModifiedBy>
  <cp:revision>133</cp:revision>
  <dcterms:created xsi:type="dcterms:W3CDTF">2021-10-01T19:44:42Z</dcterms:created>
  <dcterms:modified xsi:type="dcterms:W3CDTF">2024-02-21T21:28:54Z</dcterms:modified>
</cp:coreProperties>
</file>